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3" r:id="rId2"/>
  </p:sldMasterIdLst>
  <p:notesMasterIdLst>
    <p:notesMasterId r:id="rId18"/>
  </p:notesMasterIdLst>
  <p:sldIdLst>
    <p:sldId id="305" r:id="rId3"/>
    <p:sldId id="257" r:id="rId4"/>
    <p:sldId id="315" r:id="rId5"/>
    <p:sldId id="336" r:id="rId6"/>
    <p:sldId id="333" r:id="rId7"/>
    <p:sldId id="335" r:id="rId8"/>
    <p:sldId id="279" r:id="rId9"/>
    <p:sldId id="338" r:id="rId10"/>
    <p:sldId id="337" r:id="rId11"/>
    <p:sldId id="258" r:id="rId12"/>
    <p:sldId id="260" r:id="rId13"/>
    <p:sldId id="314" r:id="rId14"/>
    <p:sldId id="306" r:id="rId15"/>
    <p:sldId id="334" r:id="rId16"/>
    <p:sldId id="304" r:id="rId17"/>
  </p:sldIdLst>
  <p:sldSz cx="9144000" cy="5143500" type="screen16x9"/>
  <p:notesSz cx="7559675" cy="10691813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2EB6-0756-4D9D-B39E-8EB1907985DA}" type="datetimeFigureOut">
              <a:rPr lang="en-IN" smtClean="0"/>
              <a:t>25-03-2024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7D22-4D4C-4F55-9A79-95FED9A01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4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440" y="4400280"/>
            <a:ext cx="5481720" cy="35960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884400" y="8685000"/>
            <a:ext cx="296712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702160" y="1203390"/>
            <a:ext cx="3738690" cy="298296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2702160" y="1203390"/>
            <a:ext cx="373869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178FB1E-3BE7-4C4E-A5AF-541A6784477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1A2811E-F42B-4786-8302-50F424A2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51671"/>
            <a:ext cx="5688632" cy="1152129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1" y="3003799"/>
            <a:ext cx="5688632" cy="504056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63689" y="-6440"/>
            <a:ext cx="2332857" cy="5145882"/>
          </a:xfrm>
          <a:custGeom>
            <a:avLst/>
            <a:gdLst>
              <a:gd name="connsiteX0" fmla="*/ 0 w 504056"/>
              <a:gd name="connsiteY0" fmla="*/ 0 h 5139442"/>
              <a:gd name="connsiteX1" fmla="*/ 504056 w 504056"/>
              <a:gd name="connsiteY1" fmla="*/ 0 h 5139442"/>
              <a:gd name="connsiteX2" fmla="*/ 504056 w 504056"/>
              <a:gd name="connsiteY2" fmla="*/ 5139442 h 5139442"/>
              <a:gd name="connsiteX3" fmla="*/ 0 w 504056"/>
              <a:gd name="connsiteY3" fmla="*/ 5139442 h 5139442"/>
              <a:gd name="connsiteX4" fmla="*/ 0 w 504056"/>
              <a:gd name="connsiteY4" fmla="*/ 0 h 513944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2519600 w 2519600"/>
              <a:gd name="connsiteY2" fmla="*/ 5139442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562011 w 2519600"/>
              <a:gd name="connsiteY2" fmla="*/ 5133003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519600"/>
              <a:gd name="connsiteY0" fmla="*/ 0 h 5145882"/>
              <a:gd name="connsiteX1" fmla="*/ 2519600 w 2519600"/>
              <a:gd name="connsiteY1" fmla="*/ 0 h 5145882"/>
              <a:gd name="connsiteX2" fmla="*/ 562011 w 2519600"/>
              <a:gd name="connsiteY2" fmla="*/ 5145882 h 5145882"/>
              <a:gd name="connsiteX3" fmla="*/ 0 w 2519600"/>
              <a:gd name="connsiteY3" fmla="*/ 5139442 h 5145882"/>
              <a:gd name="connsiteX4" fmla="*/ 2015544 w 2519600"/>
              <a:gd name="connsiteY4" fmla="*/ 0 h 514588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304434 w 2519600"/>
              <a:gd name="connsiteY2" fmla="*/ 5139442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332857"/>
              <a:gd name="connsiteY0" fmla="*/ 6440 h 5145882"/>
              <a:gd name="connsiteX1" fmla="*/ 2332857 w 2332857"/>
              <a:gd name="connsiteY1" fmla="*/ 0 h 5145882"/>
              <a:gd name="connsiteX2" fmla="*/ 304434 w 2332857"/>
              <a:gd name="connsiteY2" fmla="*/ 5145882 h 5145882"/>
              <a:gd name="connsiteX3" fmla="*/ 0 w 2332857"/>
              <a:gd name="connsiteY3" fmla="*/ 5145882 h 5145882"/>
              <a:gd name="connsiteX4" fmla="*/ 2015544 w 2332857"/>
              <a:gd name="connsiteY4" fmla="*/ 644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857" h="5145882">
                <a:moveTo>
                  <a:pt x="2015544" y="6440"/>
                </a:moveTo>
                <a:lnTo>
                  <a:pt x="2332857" y="0"/>
                </a:lnTo>
                <a:lnTo>
                  <a:pt x="304434" y="5145882"/>
                </a:lnTo>
                <a:lnTo>
                  <a:pt x="0" y="5145882"/>
                </a:lnTo>
                <a:lnTo>
                  <a:pt x="2015544" y="64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latinLnBrk="1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0"/>
            <a:ext cx="386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9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3"/>
            <a:ext cx="9144000" cy="576063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arallelogram 5"/>
          <p:cNvSpPr/>
          <p:nvPr userDrawn="1"/>
        </p:nvSpPr>
        <p:spPr>
          <a:xfrm>
            <a:off x="428359" y="-8312"/>
            <a:ext cx="6932628" cy="5160124"/>
          </a:xfrm>
          <a:custGeom>
            <a:avLst/>
            <a:gdLst>
              <a:gd name="connsiteX0" fmla="*/ 0 w 5976664"/>
              <a:gd name="connsiteY0" fmla="*/ 5143500 h 5143500"/>
              <a:gd name="connsiteX1" fmla="*/ 1285875 w 5976664"/>
              <a:gd name="connsiteY1" fmla="*/ 0 h 5143500"/>
              <a:gd name="connsiteX2" fmla="*/ 5976664 w 5976664"/>
              <a:gd name="connsiteY2" fmla="*/ 0 h 5143500"/>
              <a:gd name="connsiteX3" fmla="*/ 4690789 w 5976664"/>
              <a:gd name="connsiteY3" fmla="*/ 5143500 h 5143500"/>
              <a:gd name="connsiteX4" fmla="*/ 0 w 5976664"/>
              <a:gd name="connsiteY4" fmla="*/ 5143500 h 5143500"/>
              <a:gd name="connsiteX0" fmla="*/ 0 w 5976664"/>
              <a:gd name="connsiteY0" fmla="*/ 5143500 h 5143500"/>
              <a:gd name="connsiteX1" fmla="*/ 1202748 w 5976664"/>
              <a:gd name="connsiteY1" fmla="*/ 0 h 5143500"/>
              <a:gd name="connsiteX2" fmla="*/ 5976664 w 5976664"/>
              <a:gd name="connsiteY2" fmla="*/ 0 h 5143500"/>
              <a:gd name="connsiteX3" fmla="*/ 4690789 w 5976664"/>
              <a:gd name="connsiteY3" fmla="*/ 5143500 h 5143500"/>
              <a:gd name="connsiteX4" fmla="*/ 0 w 5976664"/>
              <a:gd name="connsiteY4" fmla="*/ 5143500 h 5143500"/>
              <a:gd name="connsiteX0" fmla="*/ 0 w 6791312"/>
              <a:gd name="connsiteY0" fmla="*/ 5118562 h 5143500"/>
              <a:gd name="connsiteX1" fmla="*/ 2017396 w 6791312"/>
              <a:gd name="connsiteY1" fmla="*/ 0 h 5143500"/>
              <a:gd name="connsiteX2" fmla="*/ 6791312 w 6791312"/>
              <a:gd name="connsiteY2" fmla="*/ 0 h 5143500"/>
              <a:gd name="connsiteX3" fmla="*/ 5505437 w 6791312"/>
              <a:gd name="connsiteY3" fmla="*/ 5143500 h 5143500"/>
              <a:gd name="connsiteX4" fmla="*/ 0 w 6791312"/>
              <a:gd name="connsiteY4" fmla="*/ 5118562 h 5143500"/>
              <a:gd name="connsiteX0" fmla="*/ 0 w 6791312"/>
              <a:gd name="connsiteY0" fmla="*/ 5118562 h 5135187"/>
              <a:gd name="connsiteX1" fmla="*/ 2017396 w 6791312"/>
              <a:gd name="connsiteY1" fmla="*/ 0 h 5135187"/>
              <a:gd name="connsiteX2" fmla="*/ 6791312 w 6791312"/>
              <a:gd name="connsiteY2" fmla="*/ 0 h 5135187"/>
              <a:gd name="connsiteX3" fmla="*/ 5114739 w 6791312"/>
              <a:gd name="connsiteY3" fmla="*/ 5135187 h 5135187"/>
              <a:gd name="connsiteX4" fmla="*/ 0 w 6791312"/>
              <a:gd name="connsiteY4" fmla="*/ 5118562 h 5135187"/>
              <a:gd name="connsiteX0" fmla="*/ 0 w 6791312"/>
              <a:gd name="connsiteY0" fmla="*/ 5118562 h 5118562"/>
              <a:gd name="connsiteX1" fmla="*/ 2017396 w 6791312"/>
              <a:gd name="connsiteY1" fmla="*/ 0 h 5118562"/>
              <a:gd name="connsiteX2" fmla="*/ 6791312 w 6791312"/>
              <a:gd name="connsiteY2" fmla="*/ 0 h 5118562"/>
              <a:gd name="connsiteX3" fmla="*/ 4740666 w 6791312"/>
              <a:gd name="connsiteY3" fmla="*/ 5110249 h 5118562"/>
              <a:gd name="connsiteX4" fmla="*/ 0 w 6791312"/>
              <a:gd name="connsiteY4" fmla="*/ 5118562 h 5118562"/>
              <a:gd name="connsiteX0" fmla="*/ 0 w 6791312"/>
              <a:gd name="connsiteY0" fmla="*/ 5118562 h 5135187"/>
              <a:gd name="connsiteX1" fmla="*/ 2017396 w 6791312"/>
              <a:gd name="connsiteY1" fmla="*/ 0 h 5135187"/>
              <a:gd name="connsiteX2" fmla="*/ 6791312 w 6791312"/>
              <a:gd name="connsiteY2" fmla="*/ 0 h 5135187"/>
              <a:gd name="connsiteX3" fmla="*/ 4923546 w 6791312"/>
              <a:gd name="connsiteY3" fmla="*/ 5135187 h 5135187"/>
              <a:gd name="connsiteX4" fmla="*/ 0 w 6791312"/>
              <a:gd name="connsiteY4" fmla="*/ 5118562 h 5135187"/>
              <a:gd name="connsiteX0" fmla="*/ 0 w 6916003"/>
              <a:gd name="connsiteY0" fmla="*/ 5126874 h 5143499"/>
              <a:gd name="connsiteX1" fmla="*/ 2017396 w 6916003"/>
              <a:gd name="connsiteY1" fmla="*/ 8312 h 5143499"/>
              <a:gd name="connsiteX2" fmla="*/ 6916003 w 6916003"/>
              <a:gd name="connsiteY2" fmla="*/ 0 h 5143499"/>
              <a:gd name="connsiteX3" fmla="*/ 4923546 w 6916003"/>
              <a:gd name="connsiteY3" fmla="*/ 5143499 h 5143499"/>
              <a:gd name="connsiteX4" fmla="*/ 0 w 6916003"/>
              <a:gd name="connsiteY4" fmla="*/ 5126874 h 5143499"/>
              <a:gd name="connsiteX0" fmla="*/ 0 w 6932628"/>
              <a:gd name="connsiteY0" fmla="*/ 5160124 h 5160124"/>
              <a:gd name="connsiteX1" fmla="*/ 2034021 w 6932628"/>
              <a:gd name="connsiteY1" fmla="*/ 8312 h 5160124"/>
              <a:gd name="connsiteX2" fmla="*/ 6932628 w 6932628"/>
              <a:gd name="connsiteY2" fmla="*/ 0 h 5160124"/>
              <a:gd name="connsiteX3" fmla="*/ 4940171 w 6932628"/>
              <a:gd name="connsiteY3" fmla="*/ 5143499 h 5160124"/>
              <a:gd name="connsiteX4" fmla="*/ 0 w 6932628"/>
              <a:gd name="connsiteY4" fmla="*/ 5160124 h 51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2628" h="5160124">
                <a:moveTo>
                  <a:pt x="0" y="5160124"/>
                </a:moveTo>
                <a:lnTo>
                  <a:pt x="2034021" y="8312"/>
                </a:lnTo>
                <a:lnTo>
                  <a:pt x="6932628" y="0"/>
                </a:lnTo>
                <a:lnTo>
                  <a:pt x="4940171" y="5143499"/>
                </a:lnTo>
                <a:lnTo>
                  <a:pt x="0" y="516012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4000" t="-2000" r="-4000" b="-1000"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143852" cy="51435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latinLnBrk="1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/>
          <p:nvPr/>
        </p:nvPicPr>
        <p:blipFill>
          <a:blip r:embed="rId16"/>
          <a:srcRect l="3610"/>
          <a:stretch/>
        </p:blipFill>
        <p:spPr>
          <a:xfrm>
            <a:off x="0" y="2002320"/>
            <a:ext cx="3027240" cy="3140640"/>
          </a:xfrm>
          <a:prstGeom prst="rect">
            <a:avLst/>
          </a:prstGeom>
          <a:ln>
            <a:noFill/>
          </a:ln>
        </p:spPr>
      </p:pic>
      <p:pic>
        <p:nvPicPr>
          <p:cNvPr id="43" name="Picture 6"/>
          <p:cNvPicPr/>
          <p:nvPr/>
        </p:nvPicPr>
        <p:blipFill>
          <a:blip r:embed="rId17"/>
          <a:srcRect l="35647"/>
          <a:stretch/>
        </p:blipFill>
        <p:spPr>
          <a:xfrm>
            <a:off x="0" y="2169180"/>
            <a:ext cx="1141290" cy="177363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6456780" y="1257390"/>
            <a:ext cx="2114100" cy="21141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5" name="Picture 8"/>
          <p:cNvPicPr/>
          <p:nvPr/>
        </p:nvPicPr>
        <p:blipFill>
          <a:blip r:embed="rId18"/>
          <a:srcRect t="28812"/>
          <a:stretch/>
        </p:blipFill>
        <p:spPr>
          <a:xfrm>
            <a:off x="5999670" y="0"/>
            <a:ext cx="1202040" cy="855630"/>
          </a:xfrm>
          <a:prstGeom prst="rect">
            <a:avLst/>
          </a:prstGeom>
          <a:ln>
            <a:noFill/>
          </a:ln>
        </p:spPr>
      </p:pic>
      <p:pic>
        <p:nvPicPr>
          <p:cNvPr id="46" name="Picture 9"/>
          <p:cNvPicPr/>
          <p:nvPr/>
        </p:nvPicPr>
        <p:blipFill>
          <a:blip r:embed="rId19"/>
          <a:srcRect b="23333"/>
          <a:stretch/>
        </p:blipFill>
        <p:spPr>
          <a:xfrm>
            <a:off x="6454350" y="4571910"/>
            <a:ext cx="744660" cy="57105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7828380" y="0"/>
            <a:ext cx="513810" cy="8567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648000" lvl="1" indent="-243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972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296000" lvl="3" indent="-162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620000" lvl="4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944000" lvl="5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268000" lvl="6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1" r:id="rId13"/>
  </p:sldLayoutIdLst>
  <p:txStyles>
    <p:titleStyle/>
    <p:bodyStyle>
      <a:lvl1pPr marL="324000" indent="-243000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8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nti.com/al4a47ev3wj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419624"/>
            <a:ext cx="9144000" cy="1656184"/>
          </a:xfrm>
          <a:custGeom>
            <a:avLst/>
            <a:gdLst>
              <a:gd name="connsiteX0" fmla="*/ 0 w 5652120"/>
              <a:gd name="connsiteY0" fmla="*/ 0 h 2016224"/>
              <a:gd name="connsiteX1" fmla="*/ 5652120 w 5652120"/>
              <a:gd name="connsiteY1" fmla="*/ 0 h 2016224"/>
              <a:gd name="connsiteX2" fmla="*/ 5652120 w 5652120"/>
              <a:gd name="connsiteY2" fmla="*/ 2016224 h 2016224"/>
              <a:gd name="connsiteX3" fmla="*/ 0 w 5652120"/>
              <a:gd name="connsiteY3" fmla="*/ 2016224 h 2016224"/>
              <a:gd name="connsiteX4" fmla="*/ 0 w 5652120"/>
              <a:gd name="connsiteY4" fmla="*/ 0 h 2016224"/>
              <a:gd name="connsiteX0" fmla="*/ 759854 w 6411974"/>
              <a:gd name="connsiteY0" fmla="*/ 0 h 2029103"/>
              <a:gd name="connsiteX1" fmla="*/ 6411974 w 6411974"/>
              <a:gd name="connsiteY1" fmla="*/ 0 h 2029103"/>
              <a:gd name="connsiteX2" fmla="*/ 6411974 w 6411974"/>
              <a:gd name="connsiteY2" fmla="*/ 2016224 h 2029103"/>
              <a:gd name="connsiteX3" fmla="*/ 0 w 6411974"/>
              <a:gd name="connsiteY3" fmla="*/ 2029103 h 2029103"/>
              <a:gd name="connsiteX4" fmla="*/ 759854 w 6411974"/>
              <a:gd name="connsiteY4" fmla="*/ 0 h 2029103"/>
              <a:gd name="connsiteX0" fmla="*/ 804930 w 6411974"/>
              <a:gd name="connsiteY0" fmla="*/ 0 h 2029103"/>
              <a:gd name="connsiteX1" fmla="*/ 6411974 w 6411974"/>
              <a:gd name="connsiteY1" fmla="*/ 0 h 2029103"/>
              <a:gd name="connsiteX2" fmla="*/ 6411974 w 6411974"/>
              <a:gd name="connsiteY2" fmla="*/ 2016224 h 2029103"/>
              <a:gd name="connsiteX3" fmla="*/ 0 w 6411974"/>
              <a:gd name="connsiteY3" fmla="*/ 2029103 h 2029103"/>
              <a:gd name="connsiteX4" fmla="*/ 804930 w 6411974"/>
              <a:gd name="connsiteY4" fmla="*/ 0 h 202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1974" h="2029103">
                <a:moveTo>
                  <a:pt x="804930" y="0"/>
                </a:moveTo>
                <a:lnTo>
                  <a:pt x="6411974" y="0"/>
                </a:lnTo>
                <a:lnTo>
                  <a:pt x="6411974" y="2016224"/>
                </a:lnTo>
                <a:lnTo>
                  <a:pt x="0" y="2029103"/>
                </a:lnTo>
                <a:lnTo>
                  <a:pt x="8049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2950" y="1419624"/>
            <a:ext cx="8293546" cy="16561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i-IN" sz="3300" dirty="0">
                <a:solidFill>
                  <a:schemeClr val="accent4"/>
                </a:solidFill>
                <a:latin typeface="Arial" pitchFamily="34" charset="0"/>
              </a:rPr>
              <a:t>वीडियो संसाधन: नीति</a:t>
            </a:r>
            <a:r>
              <a:rPr lang="en-IN" sz="3300" dirty="0">
                <a:solidFill>
                  <a:schemeClr val="accent4"/>
                </a:solidFill>
                <a:latin typeface="Arial" pitchFamily="34" charset="0"/>
              </a:rPr>
              <a:t> </a:t>
            </a:r>
            <a:r>
              <a:rPr lang="hi-IN" sz="3300" dirty="0">
                <a:solidFill>
                  <a:schemeClr val="accent4"/>
                </a:solidFill>
                <a:latin typeface="Arial" pitchFamily="34" charset="0"/>
              </a:rPr>
              <a:t>परिप्रेक्ष्य, अवधारणा,</a:t>
            </a:r>
          </a:p>
          <a:p>
            <a:pPr algn="ctr">
              <a:lnSpc>
                <a:spcPct val="150000"/>
              </a:lnSpc>
            </a:pPr>
            <a:r>
              <a:rPr lang="hi-IN" sz="3300" dirty="0">
                <a:solidFill>
                  <a:schemeClr val="accent4"/>
                </a:solidFill>
                <a:latin typeface="Arial" pitchFamily="34" charset="0"/>
              </a:rPr>
              <a:t> प्रारूप और</a:t>
            </a:r>
            <a:r>
              <a:rPr lang="en-IN" sz="3300" dirty="0">
                <a:solidFill>
                  <a:schemeClr val="accent4"/>
                </a:solidFill>
                <a:latin typeface="Arial" pitchFamily="34" charset="0"/>
              </a:rPr>
              <a:t> </a:t>
            </a:r>
            <a:r>
              <a:rPr lang="hi-IN" sz="3300" dirty="0">
                <a:solidFill>
                  <a:schemeClr val="accent4"/>
                </a:solidFill>
                <a:latin typeface="Arial" pitchFamily="34" charset="0"/>
              </a:rPr>
              <a:t>संभावनाएं</a:t>
            </a:r>
            <a:endParaRPr lang="en-US" sz="3300" dirty="0">
              <a:solidFill>
                <a:schemeClr val="accent4"/>
              </a:solidFill>
              <a:latin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3314701"/>
            <a:ext cx="8229600" cy="1489299"/>
          </a:xfrm>
        </p:spPr>
        <p:txBody>
          <a:bodyPr/>
          <a:lstStyle/>
          <a:p>
            <a:pPr algn="ctr">
              <a:defRPr/>
            </a:pPr>
            <a:r>
              <a:rPr lang="hi-IN" altLang="ko-KR" sz="2000" b="1" dirty="0">
                <a:solidFill>
                  <a:schemeClr val="tx1"/>
                </a:solidFill>
              </a:rPr>
              <a:t>डॉ. मो. मामूर अली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000" b="1" dirty="0">
                <a:solidFill>
                  <a:schemeClr val="tx1"/>
                </a:solidFill>
              </a:rPr>
              <a:t>सहायक प्रोफेसर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000" b="1" dirty="0">
                <a:solidFill>
                  <a:schemeClr val="tx1"/>
                </a:solidFill>
              </a:rPr>
              <a:t>शिक्षक प्रशिक्षण और </a:t>
            </a:r>
            <a:r>
              <a:rPr lang="hi-IN" sz="2100" b="1" dirty="0">
                <a:solidFill>
                  <a:schemeClr val="tx1"/>
                </a:solidFill>
              </a:rPr>
              <a:t>निरौपचारिक</a:t>
            </a:r>
            <a:r>
              <a:rPr lang="hi-IN" sz="2100" dirty="0"/>
              <a:t> </a:t>
            </a:r>
            <a:r>
              <a:rPr lang="hi-IN" altLang="ko-KR" sz="2000" b="1" dirty="0">
                <a:solidFill>
                  <a:schemeClr val="tx1"/>
                </a:solidFill>
              </a:rPr>
              <a:t>शिक्षा विभाग (आई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hi-IN" altLang="ko-KR" sz="2000" b="1" dirty="0">
                <a:solidFill>
                  <a:schemeClr val="tx1"/>
                </a:solidFill>
              </a:rPr>
              <a:t>ए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hi-IN" altLang="ko-KR" sz="2000" b="1" dirty="0">
                <a:solidFill>
                  <a:schemeClr val="tx1"/>
                </a:solidFill>
              </a:rPr>
              <a:t>एस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hi-IN" altLang="ko-KR" sz="2000" b="1" dirty="0">
                <a:solidFill>
                  <a:schemeClr val="tx1"/>
                </a:solidFill>
              </a:rPr>
              <a:t>ई)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000" b="1" dirty="0">
                <a:solidFill>
                  <a:schemeClr val="tx1"/>
                </a:solidFill>
              </a:rPr>
              <a:t>जामिया मिलिया इस्लामिया, नई दिल्ली</a:t>
            </a:r>
            <a:endParaRPr lang="en-IN" sz="14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104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84650" y="154980"/>
            <a:ext cx="7516350" cy="604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hi-IN" sz="3600" b="1" dirty="0">
                <a:solidFill>
                  <a:srgbClr val="FFC000"/>
                </a:solidFill>
              </a:rPr>
              <a:t>प्रस्तुति प्रारूप</a:t>
            </a:r>
            <a:endParaRPr lang="en-IN" sz="41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98720" y="759240"/>
            <a:ext cx="3458880" cy="4250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भूमिका नाटक</a:t>
            </a: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साक्षात्कार</a:t>
            </a: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चर्चा </a:t>
            </a: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व्याख्यान </a:t>
            </a: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फीचर फिल्म</a:t>
            </a: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दस्तावेजी </a:t>
            </a:r>
            <a:r>
              <a:rPr lang="hi-IN" sz="2800" dirty="0" smtClean="0">
                <a:solidFill>
                  <a:schemeClr val="bg1"/>
                </a:solidFill>
              </a:rPr>
              <a:t>फिल्म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नाटक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दस्तावेजी</a:t>
            </a:r>
            <a:r>
              <a:rPr lang="hi-IN" sz="2800" dirty="0" smtClean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नाटक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स्क्रीनकास्ट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जन संवाद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486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84650" y="154980"/>
            <a:ext cx="8370540" cy="664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वीडियो में एकीकृत ई-सामग्री के रूप </a:t>
            </a:r>
            <a:endParaRPr lang="en-IN" sz="36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98720" y="914400"/>
            <a:ext cx="8656470" cy="3985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57250"/>
            <a:ext cx="2390000" cy="432197"/>
          </a:xfrm>
        </p:spPr>
        <p:txBody>
          <a:bodyPr/>
          <a:lstStyle/>
          <a:p>
            <a:pPr algn="ctr"/>
            <a:r>
              <a:rPr lang="hi-IN" sz="3200" b="1" dirty="0">
                <a:solidFill>
                  <a:srgbClr val="FFC000"/>
                </a:solidFill>
              </a:rPr>
              <a:t>मल्टीमीडिया</a:t>
            </a:r>
            <a:endParaRPr lang="en-IN" sz="3200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910030" y="914400"/>
            <a:ext cx="2652570" cy="432197"/>
          </a:xfrm>
        </p:spPr>
        <p:txBody>
          <a:bodyPr/>
          <a:lstStyle/>
          <a:p>
            <a:pPr algn="ctr"/>
            <a:r>
              <a:rPr lang="hi-IN" sz="3200" b="1" dirty="0">
                <a:solidFill>
                  <a:srgbClr val="FFC000"/>
                </a:solidFill>
              </a:rPr>
              <a:t>टेक्स्ट (पाठ्य)</a:t>
            </a:r>
            <a:endParaRPr lang="en-IN" sz="3200" b="1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6450" y="914400"/>
            <a:ext cx="2199085" cy="432197"/>
          </a:xfrm>
        </p:spPr>
        <p:txBody>
          <a:bodyPr/>
          <a:lstStyle/>
          <a:p>
            <a:pPr algn="ctr"/>
            <a:r>
              <a:rPr lang="hi-IN" sz="3200" b="1" dirty="0">
                <a:solidFill>
                  <a:srgbClr val="FFC000"/>
                </a:solidFill>
              </a:rPr>
              <a:t>श्रव्य दृश्य</a:t>
            </a:r>
            <a:endParaRPr lang="en-IN" sz="3200" b="1" dirty="0">
              <a:solidFill>
                <a:srgbClr val="FFC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76200" y="1485900"/>
            <a:ext cx="3200400" cy="341352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इंटरेक्टिव मीडिया मानचित्र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अनुकरण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ऑडियो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वीडियो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इंटरैक्टिव समयसीमा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स्लाइड शो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3028950" y="1560908"/>
            <a:ext cx="2457450" cy="2692004"/>
          </a:xfrm>
        </p:spPr>
        <p:txBody>
          <a:bodyPr>
            <a:normAutofit/>
          </a:bodyPr>
          <a:lstStyle/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विज्ञापन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माइंड मैप्स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इन्फोग्राफिक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रेखाचित्र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फ्लो चार्ट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 ग्राफ़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6000750" y="1560908"/>
            <a:ext cx="2114550" cy="2692004"/>
          </a:xfrm>
        </p:spPr>
        <p:txBody>
          <a:bodyPr>
            <a:normAutofit/>
          </a:bodyPr>
          <a:lstStyle/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फोटो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वीडियो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पॉडकास्ट 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एनीमेशन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 कार्टून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54000" y="81810"/>
            <a:ext cx="8693730" cy="77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वीडियो संसाधनों का उपयोग कब करें?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62000" y="1080000"/>
            <a:ext cx="8696250" cy="3869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27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77155" y="1428750"/>
            <a:ext cx="4015710" cy="2400300"/>
          </a:xfrm>
        </p:spPr>
        <p:txBody>
          <a:bodyPr/>
          <a:lstStyle/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पाठ से पहले </a:t>
            </a:r>
          </a:p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hi-IN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पाठ के दौरान</a:t>
            </a:r>
          </a:p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hi-IN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6770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पाठ के बाद</a:t>
            </a:r>
            <a:endParaRPr lang="en-IN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IN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4673970" y="1371600"/>
            <a:ext cx="4015710" cy="28147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प्रत्यक्ष शिक्षण के लिए</a:t>
            </a: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समर्थित/निर्देशित शिक्षण के लिए</a:t>
            </a: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स्वयं सीखना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के लिए</a:t>
            </a:r>
            <a:endParaRPr lang="en-IN" sz="28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6497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14300" y="171450"/>
            <a:ext cx="8741430" cy="652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>
              <a:lnSpc>
                <a:spcPct val="100000"/>
              </a:lnSpc>
            </a:pPr>
            <a:r>
              <a:rPr lang="hi-IN" sz="3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वीडियो संसाधनों का उपयोग कैसे करें?</a:t>
            </a:r>
            <a:r>
              <a:rPr lang="en-IN" sz="3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(</a:t>
            </a:r>
            <a:r>
              <a:rPr lang="hi-IN" sz="3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दृष्टिकोण</a:t>
            </a:r>
            <a:r>
              <a:rPr lang="en-IN" sz="3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" y="850107"/>
            <a:ext cx="8472488" cy="30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022" y="4248150"/>
            <a:ext cx="811530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i-IN" sz="3000" dirty="0" smtClean="0">
                <a:solidFill>
                  <a:schemeClr val="bg1"/>
                </a:solidFill>
              </a:rPr>
              <a:t>पूरक</a:t>
            </a:r>
            <a:r>
              <a:rPr lang="hi-IN" sz="3000" dirty="0">
                <a:solidFill>
                  <a:schemeClr val="bg1"/>
                </a:solidFill>
              </a:rPr>
              <a:t>, </a:t>
            </a:r>
            <a:r>
              <a:rPr lang="en-IN" sz="3000" dirty="0">
                <a:solidFill>
                  <a:schemeClr val="bg1"/>
                </a:solidFill>
              </a:rPr>
              <a:t>          </a:t>
            </a:r>
            <a:r>
              <a:rPr lang="hi-IN" sz="3000" dirty="0" smtClean="0">
                <a:solidFill>
                  <a:schemeClr val="bg1"/>
                </a:solidFill>
              </a:rPr>
              <a:t>संपूरक</a:t>
            </a:r>
            <a:r>
              <a:rPr lang="hi-IN" sz="3000" dirty="0">
                <a:solidFill>
                  <a:schemeClr val="bg1"/>
                </a:solidFill>
              </a:rPr>
              <a:t>,</a:t>
            </a:r>
            <a:r>
              <a:rPr lang="en-IN" sz="3000" dirty="0">
                <a:solidFill>
                  <a:schemeClr val="bg1"/>
                </a:solidFill>
              </a:rPr>
              <a:t>       </a:t>
            </a:r>
            <a:r>
              <a:rPr lang="hi-IN" sz="3000" dirty="0" smtClean="0">
                <a:solidFill>
                  <a:schemeClr val="bg1"/>
                </a:solidFill>
              </a:rPr>
              <a:t>    </a:t>
            </a:r>
            <a:r>
              <a:rPr lang="hi-IN" sz="3000" dirty="0">
                <a:solidFill>
                  <a:schemeClr val="bg1"/>
                </a:solidFill>
              </a:rPr>
              <a:t>एकीकृत, </a:t>
            </a:r>
            <a:r>
              <a:rPr lang="en-IN" sz="3000" dirty="0">
                <a:solidFill>
                  <a:schemeClr val="bg1"/>
                </a:solidFill>
              </a:rPr>
              <a:t> </a:t>
            </a:r>
            <a:r>
              <a:rPr lang="hi-IN" sz="3000" dirty="0" smtClean="0">
                <a:solidFill>
                  <a:schemeClr val="bg1"/>
                </a:solidFill>
              </a:rPr>
              <a:t>     </a:t>
            </a:r>
            <a:r>
              <a:rPr lang="en-IN" sz="3000" dirty="0" smtClean="0">
                <a:solidFill>
                  <a:schemeClr val="bg1"/>
                </a:solidFill>
              </a:rPr>
              <a:t> </a:t>
            </a:r>
            <a:r>
              <a:rPr lang="hi-IN" sz="3000" dirty="0" smtClean="0">
                <a:solidFill>
                  <a:schemeClr val="bg1"/>
                </a:solidFill>
              </a:rPr>
              <a:t>समाहित</a:t>
            </a:r>
            <a:endParaRPr lang="en-IN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8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sz="3600" b="1" dirty="0">
                <a:solidFill>
                  <a:srgbClr val="FFC000"/>
                </a:solidFill>
              </a:rPr>
              <a:t>वीडियो</a:t>
            </a:r>
            <a:endParaRPr lang="en-IN" sz="3600" b="1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/>
          </p:nvPr>
        </p:nvSpPr>
        <p:spPr>
          <a:xfrm>
            <a:off x="457200" y="1257300"/>
            <a:ext cx="8229330" cy="2982960"/>
          </a:xfrm>
        </p:spPr>
        <p:txBody>
          <a:bodyPr/>
          <a:lstStyle/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वीडियो क्यूरेट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हो सकते हैं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</a:p>
          <a:p>
            <a:pPr marL="428625" indent="-428625">
              <a:buFont typeface="Arial" pitchFamily="34" charset="0"/>
              <a:buChar char="•"/>
            </a:pPr>
            <a:endParaRPr lang="en-IN" sz="2800" dirty="0">
              <a:solidFill>
                <a:schemeClr val="bg1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hi-IN" sz="2800" dirty="0">
                <a:solidFill>
                  <a:schemeClr val="bg1"/>
                </a:solidFill>
              </a:rPr>
              <a:t>वीडियो विकसित हो सकते हैं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1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0"/>
            <a:ext cx="9140580" cy="5139990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551430" y="2057400"/>
            <a:ext cx="8261190" cy="148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323460" y="90450"/>
            <a:ext cx="910980" cy="91098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 rot="10800000">
            <a:off x="19964340" y="16096320"/>
            <a:ext cx="910710" cy="91098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454860" y="2057400"/>
            <a:ext cx="8261190" cy="148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hi-IN" sz="50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धन्यवाद</a:t>
            </a:r>
            <a:endParaRPr lang="en-IN" sz="5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IN" sz="3600" b="1" spc="-1" dirty="0">
                <a:uFill>
                  <a:solidFill>
                    <a:srgbClr val="FFFFFF"/>
                  </a:solidFill>
                </a:uFill>
                <a:latin typeface="Century Gothic"/>
              </a:rPr>
              <a:t>mamurizvi@gmail.com </a:t>
            </a:r>
            <a:endParaRPr lang="en-IN" sz="2100" b="1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IN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432000" y="1350000"/>
            <a:ext cx="8152380" cy="3400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67809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84650" y="154980"/>
            <a:ext cx="7052940" cy="604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</a:rPr>
              <a:t>शिक्षार्थी: डिजिटल नेटिव </a:t>
            </a:r>
            <a:endParaRPr lang="en-IN" sz="36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98720" y="1073520"/>
            <a:ext cx="8656470" cy="382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डिजिटल रूप से जुड़ा हुआ</a:t>
            </a: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मल्टी टास्किंग में सक्षम</a:t>
            </a: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तेज़ी से डिजिटल सूचना</a:t>
            </a:r>
            <a:r>
              <a:rPr lang="en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</a:t>
            </a: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सामग्री हासिल करना </a:t>
            </a: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सूचना तक अरेखीय पहुंच</a:t>
            </a:r>
          </a:p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मोबाइल से सीखने वाला</a:t>
            </a: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970" y="278370"/>
            <a:ext cx="8772840" cy="6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राष्ट्रीय शिक्षा नीति</a:t>
            </a:r>
            <a:r>
              <a:rPr lang="en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2020</a:t>
            </a:r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नीति परिप्रेक्ष्य</a:t>
            </a:r>
            <a:endParaRPr lang="en-IN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3500" y="978016"/>
            <a:ext cx="9004230" cy="3869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एनईपी 2020 के खंड 23.6 में कहा गया है,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सभी राज्यों तथा एनसीईआरटी, सीआईईटी, सीबीएसई, एनआईओएस एवं अन्य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निकायों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 संस्थानों द्वारा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विभिन्न </a:t>
            </a:r>
            <a:r>
              <a:rPr lang="hi-IN" sz="2800" dirty="0">
                <a:solidFill>
                  <a:schemeClr val="bg1"/>
                </a:solidFill>
                <a:latin typeface="Kur"/>
              </a:rPr>
              <a:t>क्षेत्ीय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भाषाओं में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विकसित शिक्षण अधिगम संबंधी ई-कंटेंट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दीक्षा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प्लेटफार्म 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पर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अपलोड किया जाएगा।”</a:t>
            </a:r>
            <a:endParaRPr lang="en-IN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40">
              <a:buClr>
                <a:srgbClr val="8AD0D6"/>
              </a:buClr>
              <a:buSzPct val="80000"/>
            </a:pPr>
            <a:endParaRPr lang="en-IN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1270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970" y="278370"/>
            <a:ext cx="8772840" cy="6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राष्ट्रीय शिक्षा नीति</a:t>
            </a:r>
            <a:r>
              <a:rPr lang="en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2020</a:t>
            </a:r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नीति परिप्रेक्ष्य</a:t>
            </a:r>
            <a:endParaRPr lang="en-IN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3500" y="978016"/>
            <a:ext cx="9004230" cy="3869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marL="540">
              <a:buClr>
                <a:srgbClr val="8AD0D6"/>
              </a:buClr>
              <a:buSzPct val="80000"/>
            </a:pP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एनईपी 2020 के खंड 23.6 </a:t>
            </a:r>
            <a:endParaRPr lang="hi-IN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प्रौद्योगिकी-आधारित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शिक्षा प्लेटफ़ॉर्म, जैसे दीक्षा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 स्वयं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को स्कूल और उच्च शिक्षा में बेहतर ढंग से एकीकृत किया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जाएगा</a:t>
            </a:r>
            <a:r>
              <a:rPr lang="en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hi-IN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इसमें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उपयोगकर्ताओं द्वारा रेटिंग/समीक्षाएं शामिल होंगी, ताकि सामग्री डेवलपर्स उपयोगकर्ता के अनुकूल और गुणात्मक सामग्री बनाने में सक्षम हो सकें।</a:t>
            </a:r>
            <a:endParaRPr lang="en-I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4730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970" y="278370"/>
            <a:ext cx="8772840" cy="6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राष्ट्रीय शिक्षा नीति</a:t>
            </a:r>
            <a:r>
              <a:rPr lang="en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2020</a:t>
            </a:r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नीति परिप्रेक्ष्य</a:t>
            </a:r>
            <a:endParaRPr lang="en-IN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3500" y="1152360"/>
            <a:ext cx="9004230" cy="3869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2800" dirty="0">
                <a:solidFill>
                  <a:schemeClr val="bg1"/>
                </a:solidFill>
              </a:rPr>
              <a:t>स्कूलों में शिक्षकों को उपयुक्त उपकरण उपलब्ध कराए जाएंगे ताकि शिक्षक ई-सामग्री को </a:t>
            </a:r>
            <a:r>
              <a:rPr lang="hi-IN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शिक्षण अधिगम</a:t>
            </a:r>
            <a:r>
              <a:rPr lang="hi-IN" sz="2800" dirty="0" smtClean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अभ्यासों </a:t>
            </a:r>
            <a:r>
              <a:rPr lang="hi-IN" sz="2800" dirty="0">
                <a:solidFill>
                  <a:schemeClr val="bg1"/>
                </a:solidFill>
              </a:rPr>
              <a:t>में </a:t>
            </a:r>
            <a:r>
              <a:rPr lang="hi-IN" sz="2800" dirty="0">
                <a:solidFill>
                  <a:schemeClr val="bg1"/>
                </a:solidFill>
              </a:rPr>
              <a:t>उपयुक्त रूप से एकीकृत कर सकें। </a:t>
            </a:r>
            <a:endParaRPr lang="en-IN" sz="2800" dirty="0">
              <a:solidFill>
                <a:schemeClr val="bg1"/>
              </a:solidFill>
            </a:endParaRPr>
          </a:p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स्कूल </a:t>
            </a:r>
            <a:r>
              <a:rPr lang="hi-IN" sz="2800" dirty="0">
                <a:solidFill>
                  <a:schemeClr val="bg1"/>
                </a:solidFill>
              </a:rPr>
              <a:t>और उच्च शिक्षा दोनों की ई-शिक्षा आवश्यकताओं की देखभाल के लिए मंत्रालय में डिजिटल बुनियादी ढांचे, डिजिटल सामग्री और क्षमता निर्माण के उद्देश्य से एक समर्पित इकाई बनाई जाएगी। (24.5).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4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970" y="278370"/>
            <a:ext cx="8772840" cy="6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राष्ट्रीय शिक्षा नीति</a:t>
            </a:r>
            <a:r>
              <a:rPr lang="en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2020</a:t>
            </a:r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नीति परिप्रेक्ष्य</a:t>
            </a:r>
            <a:endParaRPr lang="en-IN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3500" y="1152360"/>
            <a:ext cx="9004230" cy="3869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</a:rPr>
              <a:t>कोर्सवर्क, लर्निंग गेम्स और सिमुलेशन, ऑगमेंटेड रियलिटी और </a:t>
            </a:r>
            <a:r>
              <a:rPr lang="hi-IN" sz="2800" dirty="0">
                <a:solidFill>
                  <a:schemeClr val="bg1"/>
                </a:solidFill>
              </a:rPr>
              <a:t>वर्चुअल रियलिटी के </a:t>
            </a:r>
            <a:r>
              <a:rPr lang="hi-IN" sz="2800" dirty="0" smtClean="0">
                <a:solidFill>
                  <a:schemeClr val="bg1"/>
                </a:solidFill>
              </a:rPr>
              <a:t>निर्माण </a:t>
            </a:r>
            <a:r>
              <a:rPr lang="hi-IN" sz="2800" dirty="0">
                <a:solidFill>
                  <a:schemeClr val="bg1"/>
                </a:solidFill>
              </a:rPr>
              <a:t>सहित ई-सामग्री </a:t>
            </a:r>
            <a:r>
              <a:rPr lang="hi-IN" sz="2800" dirty="0" smtClean="0">
                <a:solidFill>
                  <a:schemeClr val="bg1"/>
                </a:solidFill>
              </a:rPr>
              <a:t>की </a:t>
            </a:r>
            <a:r>
              <a:rPr lang="hi-IN" sz="2800" dirty="0" smtClean="0">
                <a:solidFill>
                  <a:schemeClr val="bg1"/>
                </a:solidFill>
              </a:rPr>
              <a:t> एक डिजिटल रिपॉजिटरी विकसित की जाएगी </a:t>
            </a:r>
            <a:r>
              <a:rPr lang="hi-IN" sz="2800" dirty="0" smtClean="0">
                <a:solidFill>
                  <a:schemeClr val="bg1"/>
                </a:solidFill>
              </a:rPr>
              <a:t>। जिसमे प्रभावशीलता </a:t>
            </a:r>
            <a:r>
              <a:rPr lang="hi-IN" sz="2800" dirty="0">
                <a:solidFill>
                  <a:schemeClr val="bg1"/>
                </a:solidFill>
              </a:rPr>
              <a:t>और गुणवत्ता </a:t>
            </a:r>
            <a:r>
              <a:rPr lang="hi-IN" sz="2800" dirty="0" smtClean="0">
                <a:solidFill>
                  <a:schemeClr val="bg1"/>
                </a:solidFill>
              </a:rPr>
              <a:t>के लिए उपयोगकर्ताओं </a:t>
            </a:r>
            <a:r>
              <a:rPr lang="hi-IN" sz="2800" dirty="0">
                <a:solidFill>
                  <a:schemeClr val="bg1"/>
                </a:solidFill>
              </a:rPr>
              <a:t>द्वारा रेटिंग के लिए एक स्पष्ट सार्वजनिक प्रणाली </a:t>
            </a:r>
            <a:r>
              <a:rPr lang="hi-IN" sz="2800" dirty="0" smtClean="0">
                <a:solidFill>
                  <a:schemeClr val="bg1"/>
                </a:solidFill>
              </a:rPr>
              <a:t>होगी  </a:t>
            </a:r>
            <a:r>
              <a:rPr lang="hi-IN" sz="2800" dirty="0">
                <a:solidFill>
                  <a:schemeClr val="bg1"/>
                </a:solidFill>
              </a:rPr>
              <a:t>[</a:t>
            </a:r>
            <a:r>
              <a:rPr lang="hi-IN" sz="2800" dirty="0">
                <a:solidFill>
                  <a:schemeClr val="bg1"/>
                </a:solidFill>
              </a:rPr>
              <a:t>24.4 (डी)]</a:t>
            </a:r>
            <a:endParaRPr lang="en-IN" sz="2800" dirty="0">
              <a:solidFill>
                <a:schemeClr val="bg1"/>
              </a:solidFill>
            </a:endParaRPr>
          </a:p>
          <a:p>
            <a:pPr marL="429165" indent="-428625"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32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84650" y="154980"/>
            <a:ext cx="7052940" cy="604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वीडियो संसाधन क्यों?</a:t>
            </a:r>
            <a:endParaRPr lang="en-IN" sz="36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98720" y="1073520"/>
            <a:ext cx="8656470" cy="382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42901" y="759240"/>
            <a:ext cx="8518958" cy="399537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IN" sz="2800" dirty="0" smtClean="0">
                <a:solidFill>
                  <a:schemeClr val="bg1"/>
                </a:solidFill>
                <a:hlinkClick r:id="rId2"/>
              </a:rPr>
              <a:t>https://www.menti.com/al4a47ev3wjb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ADMIN\Downloads\QR 4 menti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82" y="1657350"/>
            <a:ext cx="3516908" cy="33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03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84650" y="154980"/>
            <a:ext cx="7052940" cy="604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वीडियो संसाधन क्यों?</a:t>
            </a:r>
            <a:endParaRPr lang="en-IN" sz="36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98720" y="1073520"/>
            <a:ext cx="8656470" cy="382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42901" y="759240"/>
            <a:ext cx="8518958" cy="399537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hi-IN" sz="2800" b="1" dirty="0">
                <a:solidFill>
                  <a:srgbClr val="FFC000"/>
                </a:solidFill>
              </a:rPr>
              <a:t>जुड़ाव </a:t>
            </a:r>
            <a:r>
              <a:rPr lang="hi-IN" sz="2800" b="1" dirty="0">
                <a:solidFill>
                  <a:schemeClr val="bg1"/>
                </a:solidFill>
              </a:rPr>
              <a:t>- </a:t>
            </a:r>
            <a:r>
              <a:rPr lang="hi-IN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दृश्य, श्रव्य और गति के संयोजन के कारण वीडियो अत्यधिक आकर्षक होते हैं।</a:t>
            </a:r>
            <a:endParaRPr lang="en-IN" sz="2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hi-IN" sz="2800" b="1" dirty="0">
                <a:solidFill>
                  <a:srgbClr val="FFC000"/>
                </a:solidFill>
              </a:rPr>
              <a:t>मल्टीमॉडल लर्निंग</a:t>
            </a:r>
            <a:r>
              <a:rPr lang="en-IN" sz="2800" b="1" dirty="0">
                <a:solidFill>
                  <a:srgbClr val="FFC000"/>
                </a:solidFill>
              </a:rPr>
              <a:t>-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वीडियो में दृश्य और श्रवण तत्वों का संयोजन कई संवेदी चैनलों के माध्यम से सीखने को सुदृढ़ करने में मदद करता </a:t>
            </a:r>
            <a:r>
              <a:rPr lang="hi-IN" sz="2800" dirty="0" smtClean="0">
                <a:solidFill>
                  <a:schemeClr val="bg1"/>
                </a:solidFill>
              </a:rPr>
              <a:t>है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hi-IN" sz="2800" b="1" dirty="0">
                <a:solidFill>
                  <a:srgbClr val="FFC000"/>
                </a:solidFill>
              </a:rPr>
              <a:t>कहानी</a:t>
            </a:r>
            <a:r>
              <a:rPr lang="en-IN" sz="2800" b="1" dirty="0">
                <a:solidFill>
                  <a:schemeClr val="bg1"/>
                </a:solidFill>
              </a:rPr>
              <a:t>- </a:t>
            </a:r>
            <a:r>
              <a:rPr lang="hi-IN" sz="2800" dirty="0">
                <a:solidFill>
                  <a:schemeClr val="bg1"/>
                </a:solidFill>
              </a:rPr>
              <a:t>वीडियो में प्रभावी कहानी कहने से दर्शक कहानी में डूब सकते </a:t>
            </a:r>
            <a:r>
              <a:rPr lang="hi-IN" sz="2800" dirty="0" smtClean="0">
                <a:solidFill>
                  <a:schemeClr val="bg1"/>
                </a:solidFill>
              </a:rPr>
              <a:t>हैं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145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84650" y="154980"/>
            <a:ext cx="7052940" cy="604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hi-IN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वीडियो संसाधन क्यों?</a:t>
            </a:r>
            <a:endParaRPr lang="en-IN" sz="36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98720" y="1073520"/>
            <a:ext cx="8656470" cy="382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770" algn="just"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3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42901" y="1073520"/>
            <a:ext cx="8518958" cy="368109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hi-IN" sz="2800" b="1" dirty="0" smtClean="0">
                <a:solidFill>
                  <a:srgbClr val="FFC000"/>
                </a:solidFill>
              </a:rPr>
              <a:t>दृश्य </a:t>
            </a:r>
            <a:r>
              <a:rPr lang="hi-IN" sz="2800" b="1" dirty="0">
                <a:solidFill>
                  <a:srgbClr val="FFC000"/>
                </a:solidFill>
              </a:rPr>
              <a:t>और श्रवण सीखना</a:t>
            </a:r>
            <a:r>
              <a:rPr lang="en-IN" sz="2800" b="1" dirty="0">
                <a:solidFill>
                  <a:srgbClr val="FFC000"/>
                </a:solidFill>
              </a:rPr>
              <a:t>- </a:t>
            </a:r>
            <a:r>
              <a:rPr lang="hi-IN" sz="2800" dirty="0">
                <a:solidFill>
                  <a:schemeClr val="bg1"/>
                </a:solidFill>
              </a:rPr>
              <a:t>कई छात्रों की सीखने की शैलियाँ और वीडियो अलग-अलग होते हैंसंसाधन दृश्य और ध्वनि दोनों के माध्यम से जानकारी प्रस्तुत करके दृश्य और श्रवण शिक्षार्थियों की जरूरतों को पूरा करते हैं</a:t>
            </a:r>
            <a:r>
              <a:rPr lang="hi-IN" sz="2800" dirty="0" smtClean="0">
                <a:solidFill>
                  <a:schemeClr val="bg1"/>
                </a:solidFill>
              </a:rPr>
              <a:t>।</a:t>
            </a:r>
            <a:endParaRPr lang="en-IN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hi-IN" sz="2800" b="1" dirty="0">
                <a:solidFill>
                  <a:srgbClr val="FFC000"/>
                </a:solidFill>
              </a:rPr>
              <a:t>इंटरएक्टिव-</a:t>
            </a:r>
            <a:r>
              <a:rPr lang="hi-IN" sz="2800" b="1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वीडियो में क्विज़, क्लिक करने योग्य लिंक और अन्य सहभागिता सुविधाएँ शामिल हो सकती हैं, जो सक्रिय सीखने और ज्ञान बनाए रखने को बढ़ावा देती हैं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6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856</TotalTime>
  <Words>526</Words>
  <Application>Microsoft Office PowerPoint</Application>
  <PresentationFormat>On-screen Show (16:9)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वीडियो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TTNFE IASE JMI</dc:creator>
  <cp:lastModifiedBy>ADMIN</cp:lastModifiedBy>
  <cp:revision>86</cp:revision>
  <dcterms:created xsi:type="dcterms:W3CDTF">2020-05-18T11:17:32Z</dcterms:created>
  <dcterms:modified xsi:type="dcterms:W3CDTF">2024-03-25T17:01:46Z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